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Override17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17" r:id="rId1"/>
    <p:sldMasterId id="2147484837" r:id="rId2"/>
  </p:sldMasterIdLst>
  <p:notesMasterIdLst>
    <p:notesMasterId r:id="rId45"/>
  </p:notesMasterIdLst>
  <p:handoutMasterIdLst>
    <p:handoutMasterId r:id="rId46"/>
  </p:handoutMasterIdLst>
  <p:sldIdLst>
    <p:sldId id="1878" r:id="rId3"/>
    <p:sldId id="1879" r:id="rId4"/>
    <p:sldId id="4610" r:id="rId5"/>
    <p:sldId id="4371" r:id="rId6"/>
    <p:sldId id="1883" r:id="rId7"/>
    <p:sldId id="1908" r:id="rId8"/>
    <p:sldId id="1898" r:id="rId9"/>
    <p:sldId id="1910" r:id="rId10"/>
    <p:sldId id="1911" r:id="rId11"/>
    <p:sldId id="1913" r:id="rId12"/>
    <p:sldId id="1912" r:id="rId13"/>
    <p:sldId id="1914" r:id="rId14"/>
    <p:sldId id="1915" r:id="rId15"/>
    <p:sldId id="11829" r:id="rId16"/>
    <p:sldId id="2076137238" r:id="rId17"/>
    <p:sldId id="11834" r:id="rId18"/>
    <p:sldId id="11852" r:id="rId19"/>
    <p:sldId id="11835" r:id="rId20"/>
    <p:sldId id="11838" r:id="rId21"/>
    <p:sldId id="11839" r:id="rId22"/>
    <p:sldId id="11840" r:id="rId23"/>
    <p:sldId id="11841" r:id="rId24"/>
    <p:sldId id="11842" r:id="rId25"/>
    <p:sldId id="11843" r:id="rId26"/>
    <p:sldId id="11837" r:id="rId27"/>
    <p:sldId id="4609" r:id="rId28"/>
    <p:sldId id="4635" r:id="rId29"/>
    <p:sldId id="4612" r:id="rId30"/>
    <p:sldId id="4613" r:id="rId31"/>
    <p:sldId id="4614" r:id="rId32"/>
    <p:sldId id="4615" r:id="rId33"/>
    <p:sldId id="4616" r:id="rId34"/>
    <p:sldId id="4617" r:id="rId35"/>
    <p:sldId id="4618" r:id="rId36"/>
    <p:sldId id="4619" r:id="rId37"/>
    <p:sldId id="4620" r:id="rId38"/>
    <p:sldId id="4624" r:id="rId39"/>
    <p:sldId id="4625" r:id="rId40"/>
    <p:sldId id="4626" r:id="rId41"/>
    <p:sldId id="4623" r:id="rId42"/>
    <p:sldId id="4628" r:id="rId43"/>
    <p:sldId id="1840" r:id="rId4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8"/>
            <p14:sldId id="1879"/>
            <p14:sldId id="4610"/>
            <p14:sldId id="4371"/>
            <p14:sldId id="1883"/>
            <p14:sldId id="1908"/>
            <p14:sldId id="1898"/>
            <p14:sldId id="1910"/>
            <p14:sldId id="1911"/>
            <p14:sldId id="1913"/>
            <p14:sldId id="1912"/>
            <p14:sldId id="1914"/>
            <p14:sldId id="1915"/>
            <p14:sldId id="11829"/>
            <p14:sldId id="2076137238"/>
            <p14:sldId id="11834"/>
            <p14:sldId id="11852"/>
            <p14:sldId id="11835"/>
            <p14:sldId id="11838"/>
            <p14:sldId id="11839"/>
            <p14:sldId id="11840"/>
            <p14:sldId id="11841"/>
            <p14:sldId id="11842"/>
            <p14:sldId id="11843"/>
            <p14:sldId id="11837"/>
            <p14:sldId id="4609"/>
            <p14:sldId id="4635"/>
            <p14:sldId id="4612"/>
            <p14:sldId id="4613"/>
            <p14:sldId id="4614"/>
            <p14:sldId id="4615"/>
            <p14:sldId id="4616"/>
            <p14:sldId id="4617"/>
            <p14:sldId id="4618"/>
            <p14:sldId id="4619"/>
            <p14:sldId id="4620"/>
            <p14:sldId id="4624"/>
            <p14:sldId id="4625"/>
            <p14:sldId id="4626"/>
            <p14:sldId id="4623"/>
            <p14:sldId id="4628"/>
            <p14:sldId id="1840"/>
          </p14:sldIdLst>
        </p14:section>
        <p14:section name="Default Section" id="{9BF70EB5-4029-4AD1-B65B-E168A30B193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DE4"/>
    <a:srgbClr val="009900"/>
    <a:srgbClr val="1E1EC2"/>
    <a:srgbClr val="BDBDBD"/>
    <a:srgbClr val="D83B01"/>
    <a:srgbClr val="D2D2D2"/>
    <a:srgbClr val="E6E6E6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54B82D-9BFB-464A-AA05-1EF393722545}" v="1" dt="2021-04-14T17:16:38.429"/>
    <p1510:client id="{EBFB3840-48A4-415F-B949-5BEA41408C07}" v="46" dt="2021-04-15T15:23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946" autoAdjust="0"/>
  </p:normalViewPr>
  <p:slideViewPr>
    <p:cSldViewPr snapToGrid="0">
      <p:cViewPr varScale="1">
        <p:scale>
          <a:sx n="110" d="100"/>
          <a:sy n="110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55" Type="http://schemas.openxmlformats.org/officeDocument/2006/relationships/customXml" Target="../customXml/item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customXml" Target="../customXml/item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4/15/2021 8:19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7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4/15/2021 8:19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734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005E7-6EF0-4AA2-9B8B-D5E1791F5C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04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22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981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805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32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377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85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1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863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622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005E7-6EF0-4AA2-9B8B-D5E1791F5C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14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1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3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31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71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2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3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18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42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6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12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85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20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3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4/15/2021 8:19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9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57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9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4/15/2021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384205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68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697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7081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201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9588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0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5799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9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69F-3CCD-43E8-84BF-182EE4A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8B-8544-4098-B4CD-F265E99B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59CF-7D2E-4763-B1C4-676B9EB3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BFC60-810B-4542-97B2-C9FF55404F33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4/15/2021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81C4-5600-491B-BF4F-E5B81A9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3A1A-6F60-435C-8470-2CA6022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555D8-98CA-4485-9AD6-4E517E653D41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9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9719299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4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760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376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3149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364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6277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84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0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4253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680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214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942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4380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0698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752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0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2324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8811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1594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 userDrawn="1"/>
        </p:nvSpPr>
        <p:spPr>
          <a:xfrm>
            <a:off x="39632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1BE6A7-2D92-4DF2-8B44-62622DEB283E}" type="slidenum"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203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8" r:id="rId1"/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  <p:sldLayoutId id="2147484829" r:id="rId12"/>
    <p:sldLayoutId id="2147484830" r:id="rId13"/>
    <p:sldLayoutId id="2147484831" r:id="rId14"/>
    <p:sldLayoutId id="2147484832" r:id="rId15"/>
    <p:sldLayoutId id="2147484833" r:id="rId16"/>
    <p:sldLayoutId id="2147484834" r:id="rId17"/>
    <p:sldLayoutId id="2147484835" r:id="rId18"/>
    <p:sldLayoutId id="2147484836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C818422-B803-4E1B-A62D-DDE80822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FE5DED-D500-4D30-91E3-755BFFA09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NEW Brand Colors 2018">
            <a:extLst>
              <a:ext uri="{FF2B5EF4-FFF2-40B4-BE49-F238E27FC236}">
                <a16:creationId xmlns:a16="http://schemas.microsoft.com/office/drawing/2014/main" id="{132F8657-6A89-4F4E-A479-25AE4BB9A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F721D4AB-8E07-452C-B5E8-88D1D4D8B0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A5C2B6-6A37-49C9-AAD6-DA1A25052611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2D838-187A-4348-86C0-8014B05F9EFB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513D58-06D1-42D7-9AAA-F61D9BE04D45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507C2D-F67E-4DE0-B7D0-4AFF690FE538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6B08F54-FEDE-46ED-B7E7-5B5D8F349F8C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3403DF-A68E-4005-81A8-3519E3F56364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A6FFFA-0D8E-4109-985E-0000DD60B46C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F66957-8441-4845-9C97-F7F5465A2459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B290B69-80F0-4013-BCDE-EC84BE0FA409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2FDF06-526C-419F-98FD-3B45F9EB807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47C98D-9CD8-4F74-A332-B5E75644A97E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9C3E3C-4A2A-4410-863A-5443480F5D73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E9A690-B980-4DBD-8510-4FED934D53B2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74D9C8-EC18-4EC6-8447-5713EB323D48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CBB251-BC7C-4C65-80FC-E421C4A8C455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7AB346-8ADA-4A3B-804D-FF069901B27F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0066F8-2359-4545-8AF7-001762C7090F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666662-8EC0-4689-B627-E207349BB120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55822-84FF-4D3E-A081-1AB89F27982C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E26673-D3C8-47C5-8DB3-A5E9B42C044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BBC38F-06EF-4572-BFE4-29135B9FA045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5021D4B-DD08-4271-BDB1-A23684CC4CFC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BB027A-7DBA-4E46-B115-DD79C40DF299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03A62A-95A7-4542-AA17-8DC245F5D6E3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670E278-3B52-4CBE-B886-86F6CD8A7CA4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1637C8-44DE-4325-9CFA-F9D69E86DB89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35CA4-6963-43CB-8813-9539D43AC2EC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6E303D-73AC-4084-BBA0-BB6036E2E070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724F2FC-0A3C-4CA1-959B-8549D09F2FA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60F3FA-6D11-4705-969D-DE6C75BFB4E9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D1D9D18-F12D-45EF-951D-1C13C9CF6EDE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3B697D-38D7-49D6-AD57-987E8C1BB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2E7C6D-BFFB-4A38-A636-02689CE9243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114B86-8F2C-4FF6-A032-C9336034B5C0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.64 square" hidden="1">
            <a:extLst>
              <a:ext uri="{FF2B5EF4-FFF2-40B4-BE49-F238E27FC236}">
                <a16:creationId xmlns:a16="http://schemas.microsoft.com/office/drawing/2014/main" id="{6F1AA58D-5354-4A82-9358-0900136789FB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.32 square" hidden="1">
            <a:extLst>
              <a:ext uri="{FF2B5EF4-FFF2-40B4-BE49-F238E27FC236}">
                <a16:creationId xmlns:a16="http://schemas.microsoft.com/office/drawing/2014/main" id="{519A6006-DF15-4BE2-BB30-DBB4E444223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EBB21B69-47B2-40DE-9C01-24D10B0201DA}"/>
              </a:ext>
            </a:extLst>
          </p:cNvPr>
          <p:cNvSpPr txBox="1"/>
          <p:nvPr userDrawn="1"/>
        </p:nvSpPr>
        <p:spPr>
          <a:xfrm>
            <a:off x="39632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1BE6A7-2D92-4DF2-8B44-62622DEB283E}" type="slidenum"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297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add-app-roles-in-azure-ad-app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ourceurl/.default" TargetMode="External"/><Relationship Id="rId4" Type="http://schemas.openxmlformats.org/officeDocument/2006/relationships/hyperlink" Target="https://kkaad.onmicrosoft.com/webapi/.defaul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ts.windows.net/979f4440-75dc-4664-b2e1-2cafa0ac67d1/" TargetMode="External"/><Relationship Id="rId4" Type="http://schemas.openxmlformats.org/officeDocument/2006/relationships/hyperlink" Target="https://kkaad.onmicrosoft.com/webap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scenario-protected-web-api-overvie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zure-samples/active-directory-dotnetcore-daemon-v2" TargetMode="External"/><Relationship Id="rId4" Type="http://schemas.openxmlformats.org/officeDocument/2006/relationships/hyperlink" Target="https://docs.microsoft.com/en-us/azure/active-directory/develop/howto-add-app-roles-in-azure-ad-app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zure/active-directory/develop/v2-id-and-access-toke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09841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4732"/>
            <a:ext cx="11018520" cy="5306068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r>
              <a:rPr lang="en-US" sz="1200" dirty="0"/>
              <a:t>[Header].{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aud</a:t>
            </a:r>
            <a:r>
              <a:rPr lang="en-US" sz="1200" dirty="0"/>
              <a:t>": "416684a7-0b52-4fa3-9918-e76d16542be2",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iss</a:t>
            </a:r>
            <a:r>
              <a:rPr lang="en-US" sz="1200" dirty="0"/>
              <a:t>": "https://login.microsoftonline.com/c72a295d-d7a5-41ea-a351-b15dd9f67215/v2.0",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iat</a:t>
            </a:r>
            <a:r>
              <a:rPr lang="en-US" sz="1200" dirty="0"/>
              <a:t>": 1563883336,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nbf</a:t>
            </a:r>
            <a:r>
              <a:rPr lang="en-US" sz="1200" dirty="0"/>
              <a:t>": 1563883336,</a:t>
            </a:r>
          </a:p>
          <a:p>
            <a:r>
              <a:rPr lang="en-US" sz="1200" dirty="0"/>
              <a:t>  "exp": 1563887236,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aio</a:t>
            </a:r>
            <a:r>
              <a:rPr lang="en-US" sz="1200" dirty="0"/>
              <a:t>": "</a:t>
            </a:r>
            <a:r>
              <a:rPr lang="en-US" sz="1200" dirty="0" err="1"/>
              <a:t>ATQAy</a:t>
            </a:r>
            <a:r>
              <a:rPr lang="en-US" sz="1200" dirty="0"/>
              <a:t>/8MAAAAaLtA/3Modx+ON+QMi502vrpWboHzsnwjCqbiZuOjq16lY1zU7bEMt9HQot5rFp5j",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</a:t>
            </a:r>
            <a:r>
              <a:rPr lang="en-US" sz="1200" dirty="0"/>
              <a:t>": "bb764c21-49b8-49de-aa24-6c76d7dc800f",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azpacr</a:t>
            </a:r>
            <a:r>
              <a:rPr lang="en-US" sz="1200" dirty="0"/>
              <a:t>": "0",</a:t>
            </a:r>
          </a:p>
          <a:p>
            <a:r>
              <a:rPr lang="en-US" sz="1200" dirty="0"/>
              <a:t>  "name": "Megan Bowen",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oid</a:t>
            </a:r>
            <a:r>
              <a:rPr lang="en-US" sz="1200" dirty="0"/>
              <a:t>": "0e748cd0-5d2a-4918-a351-9549e75fd1dd",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preferred_username</a:t>
            </a:r>
            <a:r>
              <a:rPr lang="en-US" sz="1200" dirty="0"/>
              <a:t>": "</a:t>
            </a:r>
            <a:r>
              <a:rPr lang="en-US" sz="1200" dirty="0" err="1"/>
              <a:t>MeganB@microsoftidentity.dev</a:t>
            </a:r>
            <a:r>
              <a:rPr lang="en-US" sz="1200" dirty="0"/>
              <a:t>",</a:t>
            </a:r>
          </a:p>
          <a:p>
            <a:r>
              <a:rPr lang="en-US" sz="1200" dirty="0"/>
              <a:t>  "rh": "I",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"roles": [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  "Admin"</a:t>
            </a:r>
          </a:p>
          <a:p>
            <a:r>
              <a:rPr lang="en-US" sz="1200" dirty="0"/>
              <a:t>  ],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"</a:t>
            </a:r>
            <a:r>
              <a:rPr lang="en-US" sz="1200" dirty="0" err="1">
                <a:highlight>
                  <a:srgbClr val="FFFF00"/>
                </a:highlight>
              </a:rPr>
              <a:t>scp</a:t>
            </a:r>
            <a:r>
              <a:rPr lang="en-US" sz="1200" dirty="0">
                <a:highlight>
                  <a:srgbClr val="FFFF00"/>
                </a:highlight>
              </a:rPr>
              <a:t>": "</a:t>
            </a:r>
            <a:r>
              <a:rPr lang="en-US" sz="1200" dirty="0" err="1">
                <a:highlight>
                  <a:srgbClr val="FFFF00"/>
                </a:highlight>
              </a:rPr>
              <a:t>Catalog.View.Published</a:t>
            </a:r>
            <a:r>
              <a:rPr lang="en-US" sz="1200" dirty="0">
                <a:highlight>
                  <a:srgbClr val="FFFF00"/>
                </a:highlight>
              </a:rPr>
              <a:t>",</a:t>
            </a:r>
          </a:p>
          <a:p>
            <a:r>
              <a:rPr lang="en-US" sz="1200" dirty="0"/>
              <a:t>  "sub": "0X7PvET4orHRnRYndMvA4CYlYxg_CowsE1BGTIAK6hE",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tid</a:t>
            </a:r>
            <a:r>
              <a:rPr lang="en-US" sz="1200" dirty="0"/>
              <a:t>": "c72a295d-d7a5-41ea-a351-b15dd9f67215",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uti</a:t>
            </a:r>
            <a:r>
              <a:rPr lang="en-US" sz="1200" dirty="0"/>
              <a:t>": "kaeFCRGwm0SOwMNnjvIHAA",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ver</a:t>
            </a:r>
            <a:r>
              <a:rPr lang="en-US" sz="1200" dirty="0"/>
              <a:t>": "2.0"</a:t>
            </a:r>
          </a:p>
          <a:p>
            <a:r>
              <a:rPr lang="en-US" sz="1200" dirty="0"/>
              <a:t>}.[Signature]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97410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4419671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r>
              <a:rPr lang="en-US" sz="1200" dirty="0"/>
              <a:t>[Header].{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aud</a:t>
            </a:r>
            <a:r>
              <a:rPr lang="en-US" sz="1200" dirty="0"/>
              <a:t>": "416684a7-0b52-4fa3-9918-e76d16542be2",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iss</a:t>
            </a:r>
            <a:r>
              <a:rPr lang="en-US" sz="1200" dirty="0"/>
              <a:t>": "https://login.microsoftonline.com/c72a295d-d7a5-41ea-a351-b15dd9f67215/v2.0",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iat</a:t>
            </a:r>
            <a:r>
              <a:rPr lang="en-US" sz="1200" dirty="0"/>
              <a:t>": 1563882662,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nbf</a:t>
            </a:r>
            <a:r>
              <a:rPr lang="en-US" sz="1200" dirty="0"/>
              <a:t>": 1563882662,</a:t>
            </a:r>
          </a:p>
          <a:p>
            <a:r>
              <a:rPr lang="en-US" sz="1200" dirty="0"/>
              <a:t>  "exp": 1563886562,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aio</a:t>
            </a:r>
            <a:r>
              <a:rPr lang="en-US" sz="1200" dirty="0"/>
              <a:t>": "42FgYBBvuZbJnh7xs0l8YXcOy7nLAA==",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</a:t>
            </a:r>
            <a:r>
              <a:rPr lang="en-US" sz="1200" dirty="0"/>
              <a:t>": "bf9b8d73-dc3f-4c03-a928-7529d3cc3fd4",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azpacr</a:t>
            </a:r>
            <a:r>
              <a:rPr lang="en-US" sz="1200" dirty="0"/>
              <a:t>": "1",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oid</a:t>
            </a:r>
            <a:r>
              <a:rPr lang="en-US" sz="1200" dirty="0"/>
              <a:t>": "7d655a98-843c-4337-ad24-3a4b0922179e",</a:t>
            </a:r>
          </a:p>
          <a:p>
            <a:r>
              <a:rPr lang="en-US" sz="1200" dirty="0"/>
              <a:t>  "roles": [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Catalog.View.All</a:t>
            </a:r>
            <a:r>
              <a:rPr lang="en-US" sz="1200" dirty="0"/>
              <a:t>"</a:t>
            </a:r>
          </a:p>
          <a:p>
            <a:r>
              <a:rPr lang="en-US" sz="1200" dirty="0"/>
              <a:t>  ],</a:t>
            </a:r>
          </a:p>
          <a:p>
            <a:r>
              <a:rPr lang="en-US" sz="1200" dirty="0"/>
              <a:t>  "sub": "7d655a98-843c-4337-ad24-3a4b0922179e",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tid</a:t>
            </a:r>
            <a:r>
              <a:rPr lang="en-US" sz="1200" dirty="0"/>
              <a:t>": "c72a295d-d7a5-41ea-a351-b15dd9f67215",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uti</a:t>
            </a:r>
            <a:r>
              <a:rPr lang="en-US" sz="1200" dirty="0"/>
              <a:t>": "</a:t>
            </a:r>
            <a:r>
              <a:rPr lang="en-US" sz="1200" dirty="0" err="1"/>
              <a:t>pPPIBgD_AUqWqKVYHTUQAA</a:t>
            </a:r>
            <a:r>
              <a:rPr lang="en-US" sz="1200" dirty="0"/>
              <a:t>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ver</a:t>
            </a:r>
            <a:r>
              <a:rPr lang="en-US" sz="1200" dirty="0"/>
              <a:t>": "2.0"</a:t>
            </a:r>
          </a:p>
          <a:p>
            <a:r>
              <a:rPr lang="en-US" sz="1200" dirty="0"/>
              <a:t>}.[Signature]</a:t>
            </a:r>
          </a:p>
        </p:txBody>
      </p:sp>
    </p:spTree>
    <p:extLst>
      <p:ext uri="{BB962C8B-B14F-4D97-AF65-F5344CB8AC3E}">
        <p14:creationId xmlns:p14="http://schemas.microsoft.com/office/powerpoint/2010/main" val="33864345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097946"/>
            <a:ext cx="11018520" cy="4419671"/>
          </a:xfrm>
        </p:spPr>
        <p:txBody>
          <a:bodyPr/>
          <a:lstStyle/>
          <a:p>
            <a:r>
              <a:rPr lang="en-US"/>
              <a:t>What does this Access token allow?</a:t>
            </a:r>
          </a:p>
          <a:p>
            <a:r>
              <a:rPr lang="en-US" sz="1200"/>
              <a:t>[Header].{</a:t>
            </a:r>
          </a:p>
          <a:p>
            <a:r>
              <a:rPr lang="en-US" sz="1200"/>
              <a:t>  "</a:t>
            </a:r>
            <a:r>
              <a:rPr lang="en-US" sz="1200" err="1"/>
              <a:t>aud</a:t>
            </a:r>
            <a:r>
              <a:rPr lang="en-US" sz="1200"/>
              <a:t>": "416684a7-0b52-4fa3-9918-e76d16542be2",</a:t>
            </a:r>
          </a:p>
          <a:p>
            <a:r>
              <a:rPr lang="en-US" sz="1200"/>
              <a:t>  "</a:t>
            </a:r>
            <a:r>
              <a:rPr lang="en-US" sz="1200" err="1"/>
              <a:t>iss</a:t>
            </a:r>
            <a:r>
              <a:rPr lang="en-US" sz="1200"/>
              <a:t>": "https://login.microsoftonline.com/c72a295d-d7a5-41ea-a351-b15dd9f67215/v2.0",</a:t>
            </a:r>
          </a:p>
          <a:p>
            <a:r>
              <a:rPr lang="en-US" sz="1200"/>
              <a:t>  "</a:t>
            </a:r>
            <a:r>
              <a:rPr lang="en-US" sz="1200" err="1"/>
              <a:t>iat</a:t>
            </a:r>
            <a:r>
              <a:rPr lang="en-US" sz="1200"/>
              <a:t>": 1563882662,</a:t>
            </a:r>
          </a:p>
          <a:p>
            <a:r>
              <a:rPr lang="en-US" sz="1200"/>
              <a:t>  "</a:t>
            </a:r>
            <a:r>
              <a:rPr lang="en-US" sz="1200" err="1"/>
              <a:t>nbf</a:t>
            </a:r>
            <a:r>
              <a:rPr lang="en-US" sz="1200"/>
              <a:t>": 1563882662,</a:t>
            </a:r>
          </a:p>
          <a:p>
            <a:r>
              <a:rPr lang="en-US" sz="1200"/>
              <a:t>  "exp": 1563886562,</a:t>
            </a:r>
          </a:p>
          <a:p>
            <a:r>
              <a:rPr lang="en-US" sz="1200"/>
              <a:t>  "</a:t>
            </a:r>
            <a:r>
              <a:rPr lang="en-US" sz="1200" err="1"/>
              <a:t>aio</a:t>
            </a:r>
            <a:r>
              <a:rPr lang="en-US" sz="1200"/>
              <a:t>": "42FgYBBvuZbJnh7xs0l8YXcOy7nLAA==",</a:t>
            </a:r>
          </a:p>
          <a:p>
            <a:r>
              <a:rPr lang="en-US" sz="1200"/>
              <a:t>  "</a:t>
            </a:r>
            <a:r>
              <a:rPr lang="en-US" sz="1200" err="1"/>
              <a:t>azp</a:t>
            </a:r>
            <a:r>
              <a:rPr lang="en-US" sz="1200"/>
              <a:t>": "bf9b8d73-dc3f-4c03-a928-7529d3cc3fd4",</a:t>
            </a:r>
          </a:p>
          <a:p>
            <a:r>
              <a:rPr lang="en-US" sz="1200"/>
              <a:t>  "</a:t>
            </a:r>
            <a:r>
              <a:rPr lang="en-US" sz="1200" err="1"/>
              <a:t>azpacr</a:t>
            </a:r>
            <a:r>
              <a:rPr lang="en-US" sz="1200"/>
              <a:t>": "1",</a:t>
            </a:r>
          </a:p>
          <a:p>
            <a:r>
              <a:rPr lang="en-US" sz="1200"/>
              <a:t>  "oid": "7d655a98-843c-4337-ad24-3a4b0922179e",</a:t>
            </a:r>
          </a:p>
          <a:p>
            <a:r>
              <a:rPr lang="en-US" sz="1200">
                <a:highlight>
                  <a:srgbClr val="FFFF00"/>
                </a:highlight>
              </a:rPr>
              <a:t>  "roles": [</a:t>
            </a:r>
          </a:p>
          <a:p>
            <a:r>
              <a:rPr lang="en-US" sz="1200">
                <a:highlight>
                  <a:srgbClr val="FFFF00"/>
                </a:highlight>
              </a:rPr>
              <a:t>    "</a:t>
            </a:r>
            <a:r>
              <a:rPr lang="en-US" sz="1200" err="1">
                <a:highlight>
                  <a:srgbClr val="FFFF00"/>
                </a:highlight>
              </a:rPr>
              <a:t>Catalog.View.All</a:t>
            </a:r>
            <a:r>
              <a:rPr lang="en-US" sz="1200">
                <a:highlight>
                  <a:srgbClr val="FFFF00"/>
                </a:highlight>
              </a:rPr>
              <a:t>"</a:t>
            </a:r>
          </a:p>
          <a:p>
            <a:r>
              <a:rPr lang="en-US" sz="1200"/>
              <a:t>  ],</a:t>
            </a:r>
          </a:p>
          <a:p>
            <a:r>
              <a:rPr lang="en-US" sz="1200"/>
              <a:t>  "sub": "7d655a98-843c-4337-ad24-3a4b0922179e",</a:t>
            </a:r>
          </a:p>
          <a:p>
            <a:r>
              <a:rPr lang="en-US" sz="1200"/>
              <a:t>  "</a:t>
            </a:r>
            <a:r>
              <a:rPr lang="en-US" sz="1200" err="1"/>
              <a:t>tid</a:t>
            </a:r>
            <a:r>
              <a:rPr lang="en-US" sz="1200"/>
              <a:t>": "c72a295d-d7a5-41ea-a351-b15dd9f67215",</a:t>
            </a:r>
          </a:p>
          <a:p>
            <a:r>
              <a:rPr lang="en-US" sz="1200"/>
              <a:t>  "</a:t>
            </a:r>
            <a:r>
              <a:rPr lang="en-US" sz="1200" err="1"/>
              <a:t>uti</a:t>
            </a:r>
            <a:r>
              <a:rPr lang="en-US" sz="1200"/>
              <a:t>": "</a:t>
            </a:r>
            <a:r>
              <a:rPr lang="en-US" sz="1200" err="1"/>
              <a:t>pPPIBgD_AUqWqKVYHTUQAA</a:t>
            </a:r>
            <a:r>
              <a:rPr lang="en-US" sz="1200"/>
              <a:t>",</a:t>
            </a:r>
          </a:p>
          <a:p>
            <a:r>
              <a:rPr lang="en-US" sz="1200"/>
              <a:t>  "</a:t>
            </a:r>
            <a:r>
              <a:rPr lang="en-US" sz="1200" err="1"/>
              <a:t>ver</a:t>
            </a:r>
            <a:r>
              <a:rPr lang="en-US" sz="1200"/>
              <a:t>": "2.0"</a:t>
            </a:r>
          </a:p>
          <a:p>
            <a:r>
              <a:rPr lang="en-US" sz="1200"/>
              <a:t>}.[Signature]</a:t>
            </a:r>
          </a:p>
        </p:txBody>
      </p:sp>
    </p:spTree>
    <p:extLst>
      <p:ext uri="{BB962C8B-B14F-4D97-AF65-F5344CB8AC3E}">
        <p14:creationId xmlns:p14="http://schemas.microsoft.com/office/powerpoint/2010/main" val="202107614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097936"/>
            <a:ext cx="11018520" cy="4419671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r>
              <a:rPr lang="en-US" sz="1200" dirty="0"/>
              <a:t>[Header].{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aud</a:t>
            </a:r>
            <a:r>
              <a:rPr lang="en-US" sz="1200" dirty="0"/>
              <a:t>": "416684a7-0b52-4fa3-9918-e76d16542be2",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iss</a:t>
            </a:r>
            <a:r>
              <a:rPr lang="en-US" sz="1200" dirty="0"/>
              <a:t>": "https://login.microsoftonline.com/c72a295d-d7a5-41ea-a351-b15dd9f67215/v2.0",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iat</a:t>
            </a:r>
            <a:r>
              <a:rPr lang="en-US" sz="1200" dirty="0"/>
              <a:t>": 1563882662,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nbf</a:t>
            </a:r>
            <a:r>
              <a:rPr lang="en-US" sz="1200" dirty="0"/>
              <a:t>": 1563882662,</a:t>
            </a:r>
          </a:p>
          <a:p>
            <a:r>
              <a:rPr lang="en-US" sz="1200" dirty="0"/>
              <a:t>  "exp": 1563886562,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aio</a:t>
            </a:r>
            <a:r>
              <a:rPr lang="en-US" sz="1200" dirty="0"/>
              <a:t>": "42FgYBBvuZbJnh7xs0l8YXcOy7nLAA==",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</a:t>
            </a:r>
            <a:r>
              <a:rPr lang="en-US" sz="1200" dirty="0"/>
              <a:t>": "bf9b8d73-dc3f-4c03-a928-7529d3cc3fd4",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azpacr</a:t>
            </a:r>
            <a:r>
              <a:rPr lang="en-US" sz="1200" dirty="0"/>
              <a:t>": "1",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"</a:t>
            </a:r>
            <a:r>
              <a:rPr lang="en-US" sz="1200" dirty="0" err="1">
                <a:highlight>
                  <a:srgbClr val="FFFF00"/>
                </a:highlight>
              </a:rPr>
              <a:t>oid</a:t>
            </a:r>
            <a:r>
              <a:rPr lang="en-US" sz="1200" dirty="0">
                <a:highlight>
                  <a:srgbClr val="FFFF00"/>
                </a:highlight>
              </a:rPr>
              <a:t>": "7d655a98-843c-4337-ad24-3a4b0922179e",</a:t>
            </a:r>
          </a:p>
          <a:p>
            <a:r>
              <a:rPr lang="en-US" sz="1200" dirty="0"/>
              <a:t>  "roles": [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Catalog.View.All</a:t>
            </a:r>
            <a:r>
              <a:rPr lang="en-US" sz="1200" dirty="0"/>
              <a:t>"</a:t>
            </a:r>
          </a:p>
          <a:p>
            <a:r>
              <a:rPr lang="en-US" sz="1200" dirty="0"/>
              <a:t>  ],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"sub": "7d655a98-843c-4337-ad24-3a4b0922179e",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tid</a:t>
            </a:r>
            <a:r>
              <a:rPr lang="en-US" sz="1200" dirty="0"/>
              <a:t>": "c72a295d-d7a5-41ea-a351-b15dd9f67215",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uti</a:t>
            </a:r>
            <a:r>
              <a:rPr lang="en-US" sz="1200" dirty="0"/>
              <a:t>": "</a:t>
            </a:r>
            <a:r>
              <a:rPr lang="en-US" sz="1200" dirty="0" err="1"/>
              <a:t>pPPIBgD_AUqWqKVYHTUQAA</a:t>
            </a:r>
            <a:r>
              <a:rPr lang="en-US" sz="1200" dirty="0"/>
              <a:t>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ver</a:t>
            </a:r>
            <a:r>
              <a:rPr lang="en-US" sz="1200" dirty="0"/>
              <a:t>": "2.0"</a:t>
            </a:r>
          </a:p>
          <a:p>
            <a:r>
              <a:rPr lang="en-US" sz="1200" dirty="0"/>
              <a:t>}.[Signature]</a:t>
            </a:r>
          </a:p>
        </p:txBody>
      </p:sp>
    </p:spTree>
    <p:extLst>
      <p:ext uri="{BB962C8B-B14F-4D97-AF65-F5344CB8AC3E}">
        <p14:creationId xmlns:p14="http://schemas.microsoft.com/office/powerpoint/2010/main" val="39033592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 Roles for Apps</a:t>
            </a:r>
            <a:br>
              <a:rPr lang="en-US" dirty="0"/>
            </a:br>
            <a:r>
              <a:rPr lang="en-US" sz="3600" dirty="0"/>
              <a:t>(Application Permissions)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C45A1-CAE9-46B2-960E-2162D26A63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73450-60A8-4045-845C-4E9E27F5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78C6A9-B447-4688-9B6E-A8C0A160D46C}"/>
              </a:ext>
            </a:extLst>
          </p:cNvPr>
          <p:cNvSpPr txBox="1">
            <a:spLocks/>
          </p:cNvSpPr>
          <p:nvPr/>
        </p:nvSpPr>
        <p:spPr>
          <a:xfrm>
            <a:off x="1425208" y="5918328"/>
            <a:ext cx="8652338" cy="7857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/>
            <a:r>
              <a:rPr lang="en-US" sz="40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http://aka.ms/approles</a:t>
            </a:r>
            <a:endParaRPr kumimoji="0" lang="en-US" sz="4000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4E3A6-8C9B-4B3D-98B9-C39C427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Permissions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AAE-6709-4C19-8F9D-FFD290B18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r>
              <a:rPr lang="en-US" dirty="0"/>
              <a:t>App Roles with “</a:t>
            </a:r>
            <a:r>
              <a:rPr lang="en-US" dirty="0" err="1"/>
              <a:t>allowedMemberTypes</a:t>
            </a:r>
            <a:r>
              <a:rPr lang="en-US" dirty="0"/>
              <a:t>” of Application</a:t>
            </a:r>
          </a:p>
          <a:p>
            <a:r>
              <a:rPr lang="en-US" dirty="0"/>
              <a:t>Apps do not authenticate as a user </a:t>
            </a:r>
          </a:p>
          <a:p>
            <a:r>
              <a:rPr lang="en-US" dirty="0"/>
              <a:t>Apps authorize using “Client Credentials”</a:t>
            </a:r>
          </a:p>
          <a:p>
            <a:r>
              <a:rPr lang="en-US" dirty="0"/>
              <a:t>Returned in the “role” claim</a:t>
            </a:r>
          </a:p>
        </p:txBody>
      </p:sp>
    </p:spTree>
    <p:extLst>
      <p:ext uri="{BB962C8B-B14F-4D97-AF65-F5344CB8AC3E}">
        <p14:creationId xmlns:p14="http://schemas.microsoft.com/office/powerpoint/2010/main" val="36770606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792-8381-4F34-804A-6DCA7893262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0000"/>
          </a:bodyPr>
          <a:lstStyle/>
          <a:p>
            <a:r>
              <a:rPr lang="en-US">
                <a:solidFill>
                  <a:schemeClr val="accent1"/>
                </a:solidFill>
              </a:rPr>
              <a:t>App Roles for apps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10ECF2-9BF6-4E08-A92E-C9ABED5CC829}"/>
              </a:ext>
            </a:extLst>
          </p:cNvPr>
          <p:cNvSpPr/>
          <p:nvPr/>
        </p:nvSpPr>
        <p:spPr>
          <a:xfrm>
            <a:off x="503045" y="1120676"/>
            <a:ext cx="10773023" cy="341632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app roles that will be assigned to apps in a tenant.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Integrated with the consent framework.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Popularly known as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Permissions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”.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assignment can only be done via admin consent.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apps that do not sign-in user (daemons) authenticate themselves and obtain tokens for a protected resource (web API)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4EF2B-C2FD-4B7D-9116-A30EB17D13F9}"/>
              </a:ext>
            </a:extLst>
          </p:cNvPr>
          <p:cNvSpPr/>
          <p:nvPr/>
        </p:nvSpPr>
        <p:spPr>
          <a:xfrm>
            <a:off x="2554865" y="5858875"/>
            <a:ext cx="693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How to: Add app roles in your application and receive them in the token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407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40" y="2014331"/>
            <a:ext cx="2917795" cy="1880628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47" dirty="0">
                <a:ln w="3175">
                  <a:noFill/>
                </a:ln>
                <a:solidFill>
                  <a:schemeClr val="accent1"/>
                </a:solidFill>
              </a:rPr>
              <a:t>Microsoft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95367" y="122182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DDC06-86A0-4365-BCED-BD2060A4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40" y="850069"/>
            <a:ext cx="8589351" cy="52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08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35" y="1845687"/>
            <a:ext cx="2803182" cy="2797493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47" dirty="0">
                <a:solidFill>
                  <a:schemeClr val="accent1"/>
                </a:solidFill>
              </a:rPr>
              <a:t>Declare roles in App Manifest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95367" y="57575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7C5EB-B6CD-49CD-AC27-502F2AFF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517" y="842044"/>
            <a:ext cx="8624624" cy="587067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245634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93" y="2339599"/>
            <a:ext cx="3203205" cy="2178802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spc="-147" dirty="0">
                <a:ln w="3175">
                  <a:noFill/>
                </a:ln>
                <a:solidFill>
                  <a:schemeClr val="accent1"/>
                </a:solidFill>
              </a:rPr>
            </a:br>
            <a:br>
              <a:rPr lang="en-US" sz="5400" spc="-147" dirty="0">
                <a:ln w="3175">
                  <a:noFill/>
                </a:ln>
                <a:solidFill>
                  <a:schemeClr val="accent1"/>
                </a:solidFill>
              </a:rPr>
            </a:br>
            <a:br>
              <a:rPr lang="en-US" sz="5400" spc="-147" dirty="0">
                <a:ln w="3175">
                  <a:noFill/>
                </a:ln>
                <a:solidFill>
                  <a:schemeClr val="accent1"/>
                </a:solidFill>
              </a:rPr>
            </a:br>
            <a:r>
              <a:rPr lang="en-US" sz="4900" spc="-147" dirty="0">
                <a:solidFill>
                  <a:schemeClr val="accent1"/>
                </a:solidFill>
              </a:rPr>
              <a:t>Add (Assign) them via </a:t>
            </a:r>
            <a:r>
              <a:rPr lang="en-US" sz="4900" spc="-147" dirty="0" err="1">
                <a:solidFill>
                  <a:schemeClr val="accent1"/>
                </a:solidFill>
              </a:rPr>
              <a:t>Api</a:t>
            </a:r>
            <a:r>
              <a:rPr lang="en-US" sz="4900" spc="-147" dirty="0">
                <a:solidFill>
                  <a:schemeClr val="accent1"/>
                </a:solidFill>
              </a:rPr>
              <a:t> permissions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95367" y="122182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2D372-CFCD-44FD-B463-5FDCE7E8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83" y="1217332"/>
            <a:ext cx="8489845" cy="499554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08844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970A-1E76-422A-9069-337A875A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2548"/>
            <a:ext cx="6540507" cy="553998"/>
          </a:xfrm>
        </p:spPr>
        <p:txBody>
          <a:bodyPr/>
          <a:lstStyle/>
          <a:p>
            <a:r>
              <a:rPr lang="en-US" strike="sngStrike"/>
              <a:t>Protecting an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A7433-C9EE-4B44-A2A3-22CBEA88E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47A37-B3D6-4441-9824-4537F0E749D4}"/>
              </a:ext>
            </a:extLst>
          </p:cNvPr>
          <p:cNvSpPr txBox="1">
            <a:spLocks/>
          </p:cNvSpPr>
          <p:nvPr/>
        </p:nvSpPr>
        <p:spPr>
          <a:xfrm>
            <a:off x="588261" y="2972548"/>
            <a:ext cx="6540507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Protecting an API</a:t>
            </a:r>
          </a:p>
        </p:txBody>
      </p:sp>
    </p:spTree>
    <p:extLst>
      <p:ext uri="{BB962C8B-B14F-4D97-AF65-F5344CB8AC3E}">
        <p14:creationId xmlns:p14="http://schemas.microsoft.com/office/powerpoint/2010/main" val="26222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9" y="2357776"/>
            <a:ext cx="3203205" cy="2165550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47" dirty="0">
                <a:solidFill>
                  <a:schemeClr val="accent1"/>
                </a:solidFill>
              </a:rPr>
              <a:t>Add (Assign) them via </a:t>
            </a:r>
            <a:r>
              <a:rPr lang="en-US" sz="4400" spc="-147" dirty="0" err="1">
                <a:solidFill>
                  <a:schemeClr val="accent1"/>
                </a:solidFill>
              </a:rPr>
              <a:t>Api</a:t>
            </a:r>
            <a:r>
              <a:rPr lang="en-US" sz="4400" spc="-147" dirty="0">
                <a:solidFill>
                  <a:schemeClr val="accent1"/>
                </a:solidFill>
              </a:rPr>
              <a:t> permissions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185124" y="145284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4E4EB-2CF1-433E-9092-EAA466AAC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696" y="1268870"/>
            <a:ext cx="8399045" cy="472241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0543311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35" y="2356737"/>
            <a:ext cx="2655162" cy="2144526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47" dirty="0">
                <a:solidFill>
                  <a:schemeClr val="accent1"/>
                </a:solidFill>
              </a:rPr>
              <a:t>Grant admin consent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95367" y="145284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281DC-65A0-4752-8B0F-2A00557B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51" y="1448385"/>
            <a:ext cx="8909966" cy="44983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684174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84" y="198802"/>
            <a:ext cx="11413683" cy="765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Request for role in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4B0BF-49E2-4614-83F0-96383CB76D7E}"/>
              </a:ext>
            </a:extLst>
          </p:cNvPr>
          <p:cNvSpPr/>
          <p:nvPr/>
        </p:nvSpPr>
        <p:spPr>
          <a:xfrm>
            <a:off x="541475" y="1130620"/>
            <a:ext cx="11323286" cy="40780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With client credentials flows the scopes is ALWAYS of the shape "resource/.default", as the 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application permissions need to be set statically (in the portal or by PowerShell), and then granted by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a tenant administrator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scopes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 { 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https://kkaad.onmicrosoft.com/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webapi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/.default"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AuthenticationResult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8F08C4"/>
                </a:solidFill>
                <a:latin typeface="Consolas" panose="020B0609020204030204" pitchFamily="49" charset="0"/>
              </a:rPr>
              <a:t>try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1F377F"/>
                </a:solidFill>
                <a:latin typeface="Consolas" panose="020B0609020204030204" pitchFamily="49" charset="0"/>
              </a:rPr>
              <a:t>app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AcquireTokenForClient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scopes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ExecuteAsync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"Token acquired </a:t>
            </a:r>
            <a:r>
              <a:rPr lang="en-US" sz="1200" dirty="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8F08C4"/>
                </a:solidFill>
                <a:latin typeface="Consolas" panose="020B0609020204030204" pitchFamily="49" charset="0"/>
              </a:rPr>
              <a:t>catch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MsalServiceException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ex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n-US" sz="1200" dirty="0">
                <a:solidFill>
                  <a:srgbClr val="8F08C4"/>
                </a:solidFill>
                <a:latin typeface="Consolas" panose="020B0609020204030204" pitchFamily="49" charset="0"/>
              </a:rPr>
              <a:t>when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200" dirty="0" err="1">
                <a:solidFill>
                  <a:srgbClr val="1F377F"/>
                </a:solidFill>
                <a:latin typeface="Consolas" panose="020B0609020204030204" pitchFamily="49" charset="0"/>
              </a:rPr>
              <a:t>ex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.Message.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Contains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"AADSTS70011"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Invalid scope. The scope has to be of the form "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https://resourceurl/.default"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Mitigation: change the scope to be as expected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"Scope provided is not supported"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9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8" y="1934817"/>
            <a:ext cx="2701727" cy="345572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spc="-147" dirty="0">
                <a:solidFill>
                  <a:schemeClr val="accent1"/>
                </a:solidFill>
              </a:rPr>
              <a:t>Granted roles are provided in the ‘roles’ claim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87810-4028-4583-BC16-E03E1EBBDAD2}"/>
              </a:ext>
            </a:extLst>
          </p:cNvPr>
          <p:cNvSpPr/>
          <p:nvPr/>
        </p:nvSpPr>
        <p:spPr>
          <a:xfrm>
            <a:off x="3695891" y="1505396"/>
            <a:ext cx="78374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9CD2E-3212-4C8C-A7EC-53EB3FD268C2}"/>
              </a:ext>
            </a:extLst>
          </p:cNvPr>
          <p:cNvSpPr/>
          <p:nvPr/>
        </p:nvSpPr>
        <p:spPr>
          <a:xfrm>
            <a:off x="3175128" y="1837686"/>
            <a:ext cx="8666121" cy="407803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aud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https://kkaad.onmicrosoft.com/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webapi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iss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https://sts.windows.net/979f4440-75dc-4664-b2e1-2cafa0ac67d1/"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appid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"93c1dea2-b4e6-4c34-ba7c-5b171d1426f2"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idp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https://sts.windows.net/979f4440-75dc-4664-b2e1-2cafa0ac67d1/"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oid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"a914c385-39e4-42b2-8470-8c4ef8f9b528"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"roles"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[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access_as_application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],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"sub"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"a914c385-39e4-42b2-8470-8c4ef8f9b528"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tid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"979f4440-75dc-4664-b2e1-2cafa0ac67d1"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ver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"1.0"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20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7FC5A-3308-4705-AD12-6F9155364E75}"/>
              </a:ext>
            </a:extLst>
          </p:cNvPr>
          <p:cNvSpPr txBox="1"/>
          <p:nvPr/>
        </p:nvSpPr>
        <p:spPr>
          <a:xfrm>
            <a:off x="335288" y="442332"/>
            <a:ext cx="4315412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dirty="0">
                <a:solidFill>
                  <a:srgbClr val="1CADE4"/>
                </a:solidFill>
                <a:latin typeface="Calibri Light" panose="020F0302020204030204"/>
                <a:ea typeface="+mj-ea"/>
                <a:cs typeface="+mj-cs"/>
              </a:rPr>
              <a:t>Apps roles for apps</a:t>
            </a:r>
          </a:p>
        </p:txBody>
      </p:sp>
    </p:spTree>
    <p:extLst>
      <p:ext uri="{BB962C8B-B14F-4D97-AF65-F5344CB8AC3E}">
        <p14:creationId xmlns:p14="http://schemas.microsoft.com/office/powerpoint/2010/main" val="484876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66" y="219627"/>
            <a:ext cx="11413683" cy="765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Verify and use roles in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4B0BF-49E2-4614-83F0-96383CB76D7E}"/>
              </a:ext>
            </a:extLst>
          </p:cNvPr>
          <p:cNvSpPr/>
          <p:nvPr/>
        </p:nvSpPr>
        <p:spPr>
          <a:xfrm>
            <a:off x="488466" y="2608670"/>
            <a:ext cx="11323286" cy="18004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GET: 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api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todolist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Authorize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(Roles = 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access_as_application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4531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4531F"/>
                </a:solidFill>
                <a:latin typeface="Consolas" panose="020B0609020204030204" pitchFamily="49" charset="0"/>
              </a:rPr>
              <a:t>Ok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TodoStore.Values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644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792-8381-4F34-804A-6DCA7893262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 Roles for Apps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10ECF2-9BF6-4E08-A92E-C9ABED5CC829}"/>
              </a:ext>
            </a:extLst>
          </p:cNvPr>
          <p:cNvSpPr/>
          <p:nvPr/>
        </p:nvSpPr>
        <p:spPr>
          <a:xfrm>
            <a:off x="588263" y="1789910"/>
            <a:ext cx="10773023" cy="313932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Use app roles to let apps request granular permissions to your resource.  Study and learn from Microsoft Graph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The roles will only be granted once administrator consents.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Scenario - </a:t>
            </a:r>
            <a:r>
              <a:rPr lang="en-US" dirty="0">
                <a:hlinkClick r:id="rId3"/>
              </a:rPr>
              <a:t>Protected web API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Documentation - </a:t>
            </a:r>
            <a:r>
              <a:rPr lang="en-US" dirty="0">
                <a:hlinkClick r:id="rId4"/>
              </a:rPr>
              <a:t>Add app roles in your application and receive them in the token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Recommended Sample - </a:t>
            </a:r>
            <a:r>
              <a:rPr lang="en-US" dirty="0">
                <a:hlinkClick r:id="rId5"/>
              </a:rPr>
              <a:t>A .NET Core daemon console application using Microsoft identity platform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1553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one API needs to call another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2C292-A38F-461A-A252-CF9B7C492A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E80E4-FCF6-4F62-A9DE-765AC0ACD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A38-5B61-B540-8FF1-7FF552B3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calling another API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E6D725D2-09A8-45AA-8BE9-CBED8719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52" y="1653518"/>
            <a:ext cx="5436365" cy="4584054"/>
          </a:xfrm>
          <a:prstGeom prst="rect">
            <a:avLst/>
          </a:prstGeom>
        </p:spPr>
      </p:pic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4BB238A4-5B43-4BB0-A860-F28FEE860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60" y="1762875"/>
            <a:ext cx="3648237" cy="447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835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App has an authenticated user and a 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05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8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970A-1E76-422A-9069-337A875A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9539"/>
            <a:ext cx="6540507" cy="553998"/>
          </a:xfrm>
        </p:spPr>
        <p:txBody>
          <a:bodyPr/>
          <a:lstStyle/>
          <a:p>
            <a:r>
              <a:rPr lang="en-US" dirty="0"/>
              <a:t>Let's talk about Authorization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A7433-C9EE-4B44-A2A3-22CBEA88EB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6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740836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5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3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EDE19-3FC8-411B-BE68-8A5E30EE5E3D}"/>
              </a:ext>
            </a:extLst>
          </p:cNvPr>
          <p:cNvSpPr txBox="1"/>
          <p:nvPr/>
        </p:nvSpPr>
        <p:spPr>
          <a:xfrm>
            <a:off x="5475692" y="2098732"/>
            <a:ext cx="416209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read the user’s profile with Microsoft Graph as the user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087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EDE19-3FC8-411B-BE68-8A5E30EE5E3D}"/>
              </a:ext>
            </a:extLst>
          </p:cNvPr>
          <p:cNvSpPr txBox="1"/>
          <p:nvPr/>
        </p:nvSpPr>
        <p:spPr>
          <a:xfrm>
            <a:off x="5475692" y="2098732"/>
            <a:ext cx="416209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read the user’s profile with Microsoft Graph as the user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Graphic 11" descr="Key">
            <a:extLst>
              <a:ext uri="{FF2B5EF4-FFF2-40B4-BE49-F238E27FC236}">
                <a16:creationId xmlns:a16="http://schemas.microsoft.com/office/drawing/2014/main" id="{C52CFDF5-6EF8-4B7C-9585-4C07BAAC0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3584" y="2741605"/>
            <a:ext cx="645750" cy="645750"/>
          </a:xfrm>
          <a:prstGeom prst="rect">
            <a:avLst/>
          </a:prstGeom>
        </p:spPr>
      </p:pic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8899CCD4-E034-4BDF-B56A-3F19AD0602FE}"/>
              </a:ext>
            </a:extLst>
          </p:cNvPr>
          <p:cNvSpPr/>
          <p:nvPr/>
        </p:nvSpPr>
        <p:spPr bwMode="auto">
          <a:xfrm>
            <a:off x="3905409" y="194516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310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588893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3799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588893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997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514708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262816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2080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514708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7622853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5308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644102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7622853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447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A38-5B61-B540-8FF1-7FF552B3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web APIs with Microsoft 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6C03-C702-2742-A36F-E7FE3EBB7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882552"/>
            <a:ext cx="11306469" cy="1025869"/>
          </a:xfrm>
        </p:spPr>
        <p:txBody>
          <a:bodyPr/>
          <a:lstStyle/>
          <a:p>
            <a:r>
              <a:rPr lang="en-US"/>
              <a:t>Secure custom web APIs to protect LOB systems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BDEAB-700B-114C-800B-D5264A29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50" y="2602071"/>
            <a:ext cx="7470207" cy="3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208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DAE425-98D5-4F6D-B631-45151205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Coding OBO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2CB60-8BF0-43C8-B7C9-3DE516962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3958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app = </a:t>
            </a:r>
            <a:r>
              <a:rPr lang="en-US" sz="2800" err="1">
                <a:solidFill>
                  <a:schemeClr val="tx1"/>
                </a:solidFill>
              </a:rPr>
              <a:t>ConfidentialClientApplicationBuilder.Create</a:t>
            </a:r>
            <a:r>
              <a:rPr lang="en-US" sz="2800">
                <a:solidFill>
                  <a:schemeClr val="tx1"/>
                </a:solidFill>
              </a:rPr>
              <a:t>(</a:t>
            </a:r>
            <a:r>
              <a:rPr lang="en-US" sz="2800" err="1">
                <a:solidFill>
                  <a:schemeClr val="tx1"/>
                </a:solidFill>
              </a:rPr>
              <a:t>config.ClientId</a:t>
            </a:r>
            <a:r>
              <a:rPr lang="en-US" sz="2800">
                <a:solidFill>
                  <a:schemeClr val="tx1"/>
                </a:solidFill>
              </a:rPr>
              <a:t>)</a:t>
            </a:r>
          </a:p>
          <a:p>
            <a:r>
              <a:rPr lang="en-US" sz="2800">
                <a:solidFill>
                  <a:schemeClr val="tx1"/>
                </a:solidFill>
              </a:rPr>
              <a:t>           .</a:t>
            </a:r>
            <a:r>
              <a:rPr lang="en-US" sz="2800" err="1">
                <a:solidFill>
                  <a:schemeClr val="tx1"/>
                </a:solidFill>
              </a:rPr>
              <a:t>WithClientSecret</a:t>
            </a:r>
            <a:r>
              <a:rPr lang="en-US" sz="2800">
                <a:solidFill>
                  <a:schemeClr val="tx1"/>
                </a:solidFill>
              </a:rPr>
              <a:t>(</a:t>
            </a:r>
            <a:r>
              <a:rPr lang="en-US" sz="2800" err="1">
                <a:solidFill>
                  <a:schemeClr val="tx1"/>
                </a:solidFill>
              </a:rPr>
              <a:t>config.ClientSecret</a:t>
            </a:r>
            <a:r>
              <a:rPr lang="en-US" sz="2800">
                <a:solidFill>
                  <a:schemeClr val="tx1"/>
                </a:solidFill>
              </a:rPr>
              <a:t>) //TODO do this with cert ;)</a:t>
            </a:r>
          </a:p>
          <a:p>
            <a:r>
              <a:rPr lang="en-US" sz="2800">
                <a:solidFill>
                  <a:schemeClr val="tx1"/>
                </a:solidFill>
              </a:rPr>
              <a:t>           .Build();</a:t>
            </a:r>
          </a:p>
          <a:p>
            <a:endParaRPr lang="en-US"/>
          </a:p>
          <a:p>
            <a:endParaRPr lang="en-US" sz="2800">
              <a:solidFill>
                <a:schemeClr val="tx1"/>
              </a:solidFill>
            </a:endParaRPr>
          </a:p>
          <a:p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8276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DAE425-98D5-4F6D-B631-45151205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Coding OBO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2CB60-8BF0-43C8-B7C9-3DE516962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3958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sz="2400" dirty="0"/>
              <a:t>X509Certificate2 certificate = </a:t>
            </a:r>
            <a:r>
              <a:rPr lang="en-US" sz="2400" dirty="0" err="1"/>
              <a:t>ReadCertificate</a:t>
            </a:r>
            <a:r>
              <a:rPr lang="en-US" sz="2400" dirty="0"/>
              <a:t>(</a:t>
            </a:r>
            <a:r>
              <a:rPr lang="en-US" sz="2400" dirty="0" err="1"/>
              <a:t>config.CertificateName</a:t>
            </a:r>
            <a:r>
              <a:rPr lang="en-US" sz="2400" dirty="0"/>
              <a:t>);</a:t>
            </a:r>
          </a:p>
          <a:p>
            <a:r>
              <a:rPr lang="en-US" sz="2400" dirty="0"/>
              <a:t>app = </a:t>
            </a:r>
            <a:r>
              <a:rPr lang="en-US" sz="2400" dirty="0" err="1"/>
              <a:t>ConfidentialClientApplicationBuilder.Create</a:t>
            </a:r>
            <a:r>
              <a:rPr lang="en-US" sz="2400" dirty="0"/>
              <a:t>(</a:t>
            </a:r>
            <a:r>
              <a:rPr lang="en-US" sz="2400" dirty="0" err="1"/>
              <a:t>config.ClientId</a:t>
            </a:r>
            <a:r>
              <a:rPr lang="en-US" sz="2400" dirty="0"/>
              <a:t>)</a:t>
            </a:r>
          </a:p>
          <a:p>
            <a:r>
              <a:rPr lang="en-US" sz="2400" dirty="0"/>
              <a:t>    .</a:t>
            </a:r>
            <a:r>
              <a:rPr lang="en-US" sz="2400" dirty="0" err="1"/>
              <a:t>WithCertificate</a:t>
            </a:r>
            <a:r>
              <a:rPr lang="en-US" sz="2400" dirty="0"/>
              <a:t>(certificate)</a:t>
            </a:r>
          </a:p>
          <a:p>
            <a:r>
              <a:rPr lang="en-US" sz="2400" dirty="0"/>
              <a:t>    .Build();</a:t>
            </a:r>
          </a:p>
          <a:p>
            <a:endParaRPr lang="en-US" sz="2400" dirty="0"/>
          </a:p>
          <a:p>
            <a:r>
              <a:rPr lang="en-US" sz="2400" dirty="0"/>
              <a:t>var result = await </a:t>
            </a:r>
            <a:r>
              <a:rPr lang="en-US" sz="2400" dirty="0" err="1"/>
              <a:t>app.AcquireTokenOnBehalfOf</a:t>
            </a:r>
            <a:r>
              <a:rPr lang="en-US" sz="2400" dirty="0"/>
              <a:t>(scopes, new </a:t>
            </a:r>
            <a:r>
              <a:rPr lang="en-US" sz="2400" dirty="0" err="1"/>
              <a:t>UserAssertion</a:t>
            </a:r>
            <a:r>
              <a:rPr lang="en-US" sz="2400" dirty="0"/>
              <a:t>(</a:t>
            </a:r>
            <a:r>
              <a:rPr lang="en-US" sz="2400" dirty="0" err="1"/>
              <a:t>accesstoken</a:t>
            </a:r>
            <a:r>
              <a:rPr lang="en-US" sz="2400" dirty="0"/>
              <a:t>))</a:t>
            </a:r>
          </a:p>
          <a:p>
            <a:r>
              <a:rPr lang="en-US" sz="2400" dirty="0"/>
              <a:t>                    .</a:t>
            </a:r>
            <a:r>
              <a:rPr lang="en-US" sz="2400" dirty="0" err="1"/>
              <a:t>ExecuteAsync</a:t>
            </a:r>
            <a:r>
              <a:rPr lang="en-US" sz="2400" dirty="0"/>
              <a:t>()</a:t>
            </a:r>
          </a:p>
          <a:p>
            <a:r>
              <a:rPr lang="en-US" sz="2400" dirty="0"/>
              <a:t>                    .</a:t>
            </a:r>
            <a:r>
              <a:rPr lang="en-US" sz="2400" dirty="0" err="1"/>
              <a:t>ConfigureAwait</a:t>
            </a:r>
            <a:r>
              <a:rPr lang="en-US" sz="2400" dirty="0"/>
              <a:t>(false);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547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Protecting an API with Azure 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942344"/>
          </a:xfrm>
        </p:spPr>
        <p:txBody>
          <a:bodyPr/>
          <a:lstStyle/>
          <a:p>
            <a:r>
              <a:rPr lang="en-US" noProof="0" dirty="0"/>
              <a:t>Register the API as an app in Azure AD</a:t>
            </a:r>
          </a:p>
          <a:p>
            <a:pPr lvl="1"/>
            <a:r>
              <a:rPr lang="en-US" noProof="0" dirty="0"/>
              <a:t>Define the </a:t>
            </a:r>
            <a:r>
              <a:rPr lang="en-US" b="1" noProof="0" dirty="0"/>
              <a:t>delegated</a:t>
            </a:r>
            <a:r>
              <a:rPr lang="en-US" noProof="0" dirty="0"/>
              <a:t> permissions your API exposes in the App Reg portal</a:t>
            </a:r>
          </a:p>
          <a:p>
            <a:pPr lvl="2"/>
            <a:r>
              <a:rPr lang="en-US" dirty="0"/>
              <a:t>Help developers using your API to keep to least-privilege</a:t>
            </a:r>
          </a:p>
          <a:p>
            <a:pPr lvl="2"/>
            <a:r>
              <a:rPr lang="en-US" dirty="0"/>
              <a:t>Avoid “do everything” permissions where possible</a:t>
            </a:r>
          </a:p>
          <a:p>
            <a:pPr lvl="2"/>
            <a:r>
              <a:rPr lang="en-US" dirty="0"/>
              <a:t>Be conservative with permissions users can consent to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Apply and enforce permissions!</a:t>
            </a:r>
          </a:p>
          <a:p>
            <a:pPr lvl="1"/>
            <a:r>
              <a:rPr lang="en-US" dirty="0"/>
              <a:t>Delegated permissions must not exceed what the signed-in user is allowed to do.</a:t>
            </a:r>
          </a:p>
        </p:txBody>
      </p:sp>
    </p:spTree>
    <p:extLst>
      <p:ext uri="{BB962C8B-B14F-4D97-AF65-F5344CB8AC3E}">
        <p14:creationId xmlns:p14="http://schemas.microsoft.com/office/powerpoint/2010/main" val="40177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76336-929B-425E-8954-2782B50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look at the portal</a:t>
            </a:r>
          </a:p>
        </p:txBody>
      </p:sp>
    </p:spTree>
    <p:extLst>
      <p:ext uri="{BB962C8B-B14F-4D97-AF65-F5344CB8AC3E}">
        <p14:creationId xmlns:p14="http://schemas.microsoft.com/office/powerpoint/2010/main" val="17049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9723-D6DE-4E1D-BC74-13F71B4A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access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0F89-3676-4F24-BED1-7BA79ECF2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4580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Use a library for signature verification and JWT decoding.</a:t>
            </a:r>
          </a:p>
          <a:p>
            <a:pPr lvl="1"/>
            <a:r>
              <a:rPr lang="en-US" dirty="0"/>
              <a:t>Attempting to implement this yourself is a security risk.</a:t>
            </a:r>
          </a:p>
          <a:p>
            <a:pPr lvl="1"/>
            <a:endParaRPr lang="en-US" dirty="0"/>
          </a:p>
          <a:p>
            <a:r>
              <a:rPr lang="en-US" dirty="0"/>
              <a:t>General guidelines</a:t>
            </a:r>
          </a:p>
          <a:p>
            <a:pPr lvl="1"/>
            <a:r>
              <a:rPr lang="en-US" dirty="0"/>
              <a:t>The audience (</a:t>
            </a:r>
            <a:r>
              <a:rPr lang="en-US" dirty="0" err="1"/>
              <a:t>aud</a:t>
            </a:r>
            <a:r>
              <a:rPr lang="en-US" dirty="0"/>
              <a:t>) must identify the service reading the token</a:t>
            </a:r>
          </a:p>
          <a:p>
            <a:pPr lvl="1"/>
            <a:r>
              <a:rPr lang="en-US" dirty="0"/>
              <a:t>The issuer (</a:t>
            </a:r>
            <a:r>
              <a:rPr lang="en-US" dirty="0" err="1"/>
              <a:t>iss</a:t>
            </a:r>
            <a:r>
              <a:rPr lang="en-US" dirty="0"/>
              <a:t>) must be the trusted issuer (e.g. an Azure AD tenant).</a:t>
            </a:r>
          </a:p>
          <a:p>
            <a:pPr lvl="1"/>
            <a:r>
              <a:rPr lang="en-US" dirty="0"/>
              <a:t>The token must be valid (</a:t>
            </a:r>
            <a:r>
              <a:rPr lang="en-US" dirty="0" err="1"/>
              <a:t>nbf</a:t>
            </a:r>
            <a:r>
              <a:rPr lang="en-US" dirty="0"/>
              <a:t> &lt; now) and not expired (exp &gt; now).</a:t>
            </a:r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accept the “none” signature algorithm.</a:t>
            </a:r>
          </a:p>
          <a:p>
            <a:pPr lvl="2"/>
            <a:endParaRPr lang="en-US" dirty="0"/>
          </a:p>
          <a:p>
            <a:r>
              <a:rPr lang="en-US" dirty="0"/>
              <a:t>More details in the documentation</a:t>
            </a:r>
          </a:p>
          <a:p>
            <a:pPr lvl="1"/>
            <a:r>
              <a:rPr lang="en-US" dirty="0">
                <a:hlinkClick r:id="rId3"/>
              </a:rPr>
              <a:t>https://docs.microsoft.com/azure/active-directory/develop/v2-id-and-access-tokens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28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583067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endParaRPr lang="en-US" sz="1800" dirty="0"/>
          </a:p>
          <a:p>
            <a:r>
              <a:rPr lang="en-US" sz="1800" dirty="0"/>
              <a:t>eyJ0eXAiOiJKV1QiLCJhbGciOiJSUzI1NiIsImtpZCI6InU0T2ZORlBId0VCb3NIanRyYXVPYlY4NExuWSJ9.eyJhdWQiOiI0MTY2ODRhNy0wYjUyLTRmYTMtOTkxOC1lNzZkMTY1NDJiZTIiLCJpc3MiOiJodHRwczovL2xvZ2luLm1pY3Jvc29mdG9ubGluZS5jb20vYzcyYTI5NWQtZDdhNS00MWVhLWEzNTEtYjE1ZGQ5ZjY3MjE1L3YyLjAiLCJpYXQiOjE1NjM4ODMzMzYsIm5iZiI6MTU2Mzg4MzMzNiwiZXhwIjoxNTYzODg3MjM2LCJhaW8iOiJBVFFBeS84TUFBQUFhTHRBLzNNb2R4K09OK1FNaTUwMnZycFdib0h6c253akNxYmladU9qcTE2bFkxelU3YkVNdDlIUW90NXJGcDVqIiwiYXpwIjoiYmI3NjRjMjEtNDliOC00OWRlLWFhMjQtNmM3NmQ3ZGM4MDBmIiwiYXpwYWNyIjoiMCIsIm5hbWUiOiJNZWdhbiBCb3dlbiIsIm9pZCI6IjBlNzQ4Y2QwLTVkMmEtNDkxOC1hMzUxLTk1NDllNzVmZDFkZCIsInByZWZlcnJlZF91c2VybmFtZSI6Ik1lZ2FuQkBtaWNyb3NvZnRpZGVudGl0eS5kZXYiLCJyaCI6IkkiLCJyb2xlcyI6WyJBZG1pbiJdLCJzY3AiOiJDYXRhbG9nLlZpZXcuQWxsIENhdGFsb2cuVmlldy5QdWJsaXNoZWQiLCJzdWIiOiIwWDdQdkVUNG9ySFJuUlluZE12QTRDWWxZeGdfQ293c0UxQkdUSUFLNmhFIiwidGlkIjoiYzcyYTI5NWQtZDdhNS00MWVhLWEzNTEtYjE1ZGQ5ZjY3MjE1IiwidXRpIjoia2FlRkNSR3dtMFNPd01Obmp2SUhBQSIsInZlciI6IjIuMCJ9.gdp_cBRgJhfDo7d8_ooG1d41NCfLmLLwNxFTQl-_hhskeHXg45DMFBTCyxBv1Kt5ggrxxKgfkAZTdrM01mzpw-DhA8TX7xi7altJJ-iIjNMrRQVJI8F6UVZxMetgN_20184Ry9lbBDDOI0Ac6A8UnpV8uUbV08Aiiaj3ecjpX3vAaaTKuOQsdmzZEh9CK1REvxn6ospUTkL2wzqMQ-E4h-wb30-NpCqLuuaGITqpw45Sunn1hoq8fIZyzgCkVz65V_Udw4eTbKA1FGOg7nXiN_Pp0EKy1O6qiN77BQENA5PQOlcgRaOedQ1N9eH6_qT4AavHKMkqrxfcFp2QAD-U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94166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4732"/>
            <a:ext cx="11018520" cy="5306068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r>
              <a:rPr lang="en-US" sz="1200" dirty="0"/>
              <a:t>[Header].{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aud</a:t>
            </a:r>
            <a:r>
              <a:rPr lang="en-US" sz="1200" dirty="0"/>
              <a:t>": "416684a7-0b52-4fa3-9918-e76d16542be2",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iss</a:t>
            </a:r>
            <a:r>
              <a:rPr lang="en-US" sz="1200" dirty="0"/>
              <a:t>": "https://login.microsoftonline.com/c72a295d-d7a5-41ea-a351-b15dd9f67215/v2.0",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iat</a:t>
            </a:r>
            <a:r>
              <a:rPr lang="en-US" sz="1200" dirty="0"/>
              <a:t>": 1563883336,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nbf</a:t>
            </a:r>
            <a:r>
              <a:rPr lang="en-US" sz="1200" dirty="0"/>
              <a:t>": 1563883336,</a:t>
            </a:r>
          </a:p>
          <a:p>
            <a:r>
              <a:rPr lang="en-US" sz="1200" dirty="0"/>
              <a:t>  "exp": 1563887236,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aio</a:t>
            </a:r>
            <a:r>
              <a:rPr lang="en-US" sz="1200" dirty="0"/>
              <a:t>": "</a:t>
            </a:r>
            <a:r>
              <a:rPr lang="en-US" sz="1200" dirty="0" err="1"/>
              <a:t>ATQAy</a:t>
            </a:r>
            <a:r>
              <a:rPr lang="en-US" sz="1200" dirty="0"/>
              <a:t>/8MAAAAaLtA/3Modx+ON+QMi502vrpWboHzsnwjCqbiZuOjq16lY1zU7bEMt9HQot5rFp5j",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</a:t>
            </a:r>
            <a:r>
              <a:rPr lang="en-US" sz="1200" dirty="0"/>
              <a:t>": "bb764c21-49b8-49de-aa24-6c76d7dc800f",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azpacr</a:t>
            </a:r>
            <a:r>
              <a:rPr lang="en-US" sz="1200" dirty="0"/>
              <a:t>": "0",</a:t>
            </a:r>
          </a:p>
          <a:p>
            <a:r>
              <a:rPr lang="en-US" sz="1200" dirty="0"/>
              <a:t>  "name": "Megan Bowen",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oid</a:t>
            </a:r>
            <a:r>
              <a:rPr lang="en-US" sz="1200" dirty="0"/>
              <a:t>": "0e748cd0-5d2a-4918-a351-9549e75fd1dd",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preferred_username</a:t>
            </a:r>
            <a:r>
              <a:rPr lang="en-US" sz="1200" dirty="0"/>
              <a:t>": "</a:t>
            </a:r>
            <a:r>
              <a:rPr lang="en-US" sz="1200" dirty="0" err="1"/>
              <a:t>MeganB@microsoftidentity.dev</a:t>
            </a:r>
            <a:r>
              <a:rPr lang="en-US" sz="1200" dirty="0"/>
              <a:t>",</a:t>
            </a:r>
          </a:p>
          <a:p>
            <a:r>
              <a:rPr lang="en-US" sz="1200" dirty="0"/>
              <a:t>  "rh": "I",</a:t>
            </a:r>
          </a:p>
          <a:p>
            <a:r>
              <a:rPr lang="en-US" sz="1200" dirty="0"/>
              <a:t>  "roles": [</a:t>
            </a:r>
          </a:p>
          <a:p>
            <a:r>
              <a:rPr lang="en-US" sz="1200" dirty="0"/>
              <a:t>    "Admin"</a:t>
            </a:r>
          </a:p>
          <a:p>
            <a:r>
              <a:rPr lang="en-US" sz="1200" dirty="0"/>
              <a:t>  ],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scp</a:t>
            </a:r>
            <a:r>
              <a:rPr lang="en-US" sz="1200" dirty="0"/>
              <a:t>": "</a:t>
            </a:r>
            <a:r>
              <a:rPr lang="en-US" sz="1200" dirty="0" err="1"/>
              <a:t>Catalog.View.Published</a:t>
            </a:r>
            <a:r>
              <a:rPr lang="en-US" sz="1200" dirty="0"/>
              <a:t>",</a:t>
            </a:r>
          </a:p>
          <a:p>
            <a:r>
              <a:rPr lang="en-US" sz="1200" dirty="0"/>
              <a:t>  "sub": "0X7PvET4orHRnRYndMvA4CYlYxg_CowsE1BGTIAK6hE",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tid</a:t>
            </a:r>
            <a:r>
              <a:rPr lang="en-US" sz="1200" dirty="0"/>
              <a:t>": "c72a295d-d7a5-41ea-a351-b15dd9f67215",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uti</a:t>
            </a:r>
            <a:r>
              <a:rPr lang="en-US" sz="1200" dirty="0"/>
              <a:t>": "kaeFCRGwm0SOwMNnjvIHAA",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ver</a:t>
            </a:r>
            <a:r>
              <a:rPr lang="en-US" sz="1200" dirty="0"/>
              <a:t>": "2.0"</a:t>
            </a:r>
          </a:p>
          <a:p>
            <a:r>
              <a:rPr lang="en-US" sz="1200" dirty="0"/>
              <a:t>}.[Signature]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67246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8AB6343129784FA00118D10529444B" ma:contentTypeVersion="20" ma:contentTypeDescription="Create a new document." ma:contentTypeScope="" ma:versionID="bb6ce56e46bc982d1046a77b4d1c7a7e">
  <xsd:schema xmlns:xsd="http://www.w3.org/2001/XMLSchema" xmlns:xs="http://www.w3.org/2001/XMLSchema" xmlns:p="http://schemas.microsoft.com/office/2006/metadata/properties" xmlns:ns1="http://schemas.microsoft.com/sharepoint/v3" xmlns:ns2="95d1ecc1-88f4-410b-b6a1-40eb4204ff32" xmlns:ns3="288535dc-5cf7-436d-b019-5d2791ed590b" xmlns:ns4="230e9df3-be65-4c73-a93b-d1236ebd677e" targetNamespace="http://schemas.microsoft.com/office/2006/metadata/properties" ma:root="true" ma:fieldsID="a5e12a3483a33f17820e283c92d60f53" ns1:_="" ns2:_="" ns3:_="" ns4:_="">
    <xsd:import namespace="http://schemas.microsoft.com/sharepoint/v3"/>
    <xsd:import namespace="95d1ecc1-88f4-410b-b6a1-40eb4204ff32"/>
    <xsd:import namespace="288535dc-5cf7-436d-b019-5d2791ed590b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d1ecc1-88f4-410b-b6a1-40eb4204ff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ediaLengthInSeconds" ma:index="27" nillable="true" ma:displayName="Length (seconds)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535dc-5cf7-436d-b019-5d2791ed590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6" nillable="true" ma:displayName="Taxonomy Catch All Column" ma:hidden="true" ma:list="{61de13ad-61a2-4495-990d-dc3a1e232d46}" ma:internalName="TaxCatchAll" ma:showField="CatchAllData" ma:web="288535dc-5cf7-436d-b019-5d2791ed59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5d1ecc1-88f4-410b-b6a1-40eb4204ff32" xsi:nil="true"/>
    <lcf76f155ced4ddcb4097134ff3c332f xmlns="95d1ecc1-88f4-410b-b6a1-40eb4204ff32">
      <Terms xmlns="http://schemas.microsoft.com/office/infopath/2007/PartnerControls"/>
    </lcf76f155ced4ddcb4097134ff3c332f>
    <TaxCatchAll xmlns="230e9df3-be65-4c73-a93b-d1236ebd677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26FC3CD-FFCD-48BD-A852-FA65A0F5EAB3}"/>
</file>

<file path=customXml/itemProps2.xml><?xml version="1.0" encoding="utf-8"?>
<ds:datastoreItem xmlns:ds="http://schemas.openxmlformats.org/officeDocument/2006/customXml" ds:itemID="{DC6812B7-2ECE-4308-9BD7-97D53E1E368D}"/>
</file>

<file path=customXml/itemProps3.xml><?xml version="1.0" encoding="utf-8"?>
<ds:datastoreItem xmlns:ds="http://schemas.openxmlformats.org/officeDocument/2006/customXml" ds:itemID="{FA9BE48B-2CC8-4995-BEF9-8B33DEB7EFD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2604</Words>
  <Application>Microsoft Office PowerPoint</Application>
  <PresentationFormat>Widescreen</PresentationFormat>
  <Paragraphs>390</Paragraphs>
  <Slides>42</Slides>
  <Notes>36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Office Theme</vt:lpstr>
      <vt:lpstr>PowerPoint Presentation</vt:lpstr>
      <vt:lpstr>Protecting an API</vt:lpstr>
      <vt:lpstr>Let's talk about Authorization</vt:lpstr>
      <vt:lpstr>Securing web APIs with Microsoft identity</vt:lpstr>
      <vt:lpstr>Protecting an API with Azure AD</vt:lpstr>
      <vt:lpstr>Let’s look at the portal</vt:lpstr>
      <vt:lpstr>Validating access tokens</vt:lpstr>
      <vt:lpstr>Cactus API example</vt:lpstr>
      <vt:lpstr>Cactus API example</vt:lpstr>
      <vt:lpstr>Cactus API example</vt:lpstr>
      <vt:lpstr>Cactus API example</vt:lpstr>
      <vt:lpstr>Cactus API example</vt:lpstr>
      <vt:lpstr>Cactus API example</vt:lpstr>
      <vt:lpstr>App Roles for Apps (Application Permissions)</vt:lpstr>
      <vt:lpstr>Application Permissions</vt:lpstr>
      <vt:lpstr>App Roles for apps</vt:lpstr>
      <vt:lpstr>Microsoft Graph </vt:lpstr>
      <vt:lpstr>Declare roles in App Manifest</vt:lpstr>
      <vt:lpstr>   Add (Assign) them via Api permissions  </vt:lpstr>
      <vt:lpstr>Add (Assign) them via Api permissions  </vt:lpstr>
      <vt:lpstr>Grant admin consent</vt:lpstr>
      <vt:lpstr>Request for role in your code</vt:lpstr>
      <vt:lpstr>Granted roles are provided in the ‘roles’ claim</vt:lpstr>
      <vt:lpstr>Verify and use roles in your code</vt:lpstr>
      <vt:lpstr>App Roles for Apps</vt:lpstr>
      <vt:lpstr>What happens when one API needs to call another API?</vt:lpstr>
      <vt:lpstr>API calling another API</vt:lpstr>
      <vt:lpstr>App has an authenticated user and a token to call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Coding OBO</vt:lpstr>
      <vt:lpstr>Coding OBO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2021-04-15T15:23:44Z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>87;#Microsoft Ignite|9323c522-fe4b-4922-816b-10a1920d7afb</vt:lpwstr>
  </property>
  <property fmtid="{D5CDD505-2E9C-101B-9397-08002B2CF9AE}" pid="3" name="MSIP_Label_f42aa342-8706-4288-bd11-ebb85995028c_Application">
    <vt:lpwstr>Microsoft Azure Information Protection</vt:lpwstr>
  </property>
  <property fmtid="{D5CDD505-2E9C-101B-9397-08002B2CF9AE}" pid="4" name="MediaServiceAITags">
    <vt:lpwstr/>
  </property>
  <property fmtid="{D5CDD505-2E9C-101B-9397-08002B2CF9AE}" pid="5" name="MSIP_Label_f42aa342-8706-4288-bd11-ebb85995028c_Enabled">
    <vt:lpwstr>True</vt:lpwstr>
  </property>
  <property fmtid="{D5CDD505-2E9C-101B-9397-08002B2CF9AE}" pid="6" name="ContentTypeId">
    <vt:lpwstr>0x010100048AB6343129784FA00118D10529444B</vt:lpwstr>
  </property>
  <property fmtid="{D5CDD505-2E9C-101B-9397-08002B2CF9AE}" pid="7" name="Product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Audience">
    <vt:lpwstr/>
  </property>
  <property fmtid="{D5CDD505-2E9C-101B-9397-08002B2CF9AE}" pid="10" name="Event1">
    <vt:lpwstr>622;#Unassigned|2c8af875-f38a-40b8-a0a9-056aed3fc8c0</vt:lpwstr>
  </property>
  <property fmtid="{D5CDD505-2E9C-101B-9397-08002B2CF9AE}" pid="11" name="MSIP_Label_f42aa342-8706-4288-bd11-ebb85995028c_SetDate">
    <vt:lpwstr>2017-08-29T14:27:20.8568347-07:00</vt:lpwstr>
  </property>
  <property fmtid="{D5CDD505-2E9C-101B-9397-08002B2CF9AE}" pid="12" name="MSIP_Label_f42aa342-8706-4288-bd11-ebb85995028c_Name">
    <vt:lpwstr>General</vt:lpwstr>
  </property>
  <property fmtid="{D5CDD505-2E9C-101B-9397-08002B2CF9AE}" pid="13" name="MSIP_Label_f42aa342-8706-4288-bd11-ebb85995028c_SiteId">
    <vt:lpwstr>72f988bf-86f1-41af-91ab-2d7cd011db47</vt:lpwstr>
  </property>
  <property fmtid="{D5CDD505-2E9C-101B-9397-08002B2CF9AE}" pid="14" name="Campaign">
    <vt:lpwstr/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Track">
    <vt:lpwstr/>
  </property>
  <property fmtid="{D5CDD505-2E9C-101B-9397-08002B2CF9AE}" pid="17" name="MSIP_Label_f42aa342-8706-4288-bd11-ebb85995028c_Owner">
    <vt:lpwstr>maryfj@microsoft.com</vt:lpwstr>
  </property>
  <property fmtid="{D5CDD505-2E9C-101B-9397-08002B2CF9AE}" pid="18" name="Event Venue">
    <vt:lpwstr>36;#Orange County Convention Center|bd993e89-aa48-4695-84e0-3b53e88b1a79</vt:lpwstr>
  </property>
  <property fmtid="{D5CDD505-2E9C-101B-9397-08002B2CF9AE}" pid="19" name="IsMyDocuments">
    <vt:bool>true</vt:bool>
  </property>
  <property fmtid="{D5CDD505-2E9C-101B-9397-08002B2CF9AE}" pid="20" name="Audience1">
    <vt:lpwstr/>
  </property>
  <property fmtid="{D5CDD505-2E9C-101B-9397-08002B2CF9AE}" pid="21" name="Sensitivity">
    <vt:lpwstr>General</vt:lpwstr>
  </property>
  <property fmtid="{D5CDD505-2E9C-101B-9397-08002B2CF9AE}" pid="22" name="Event Name">
    <vt:lpwstr>35;#Microsoft Ignite|9323c522-fe4b-4922-816b-10a1920d7afb</vt:lpwstr>
  </property>
  <property fmtid="{D5CDD505-2E9C-101B-9397-08002B2CF9AE}" pid="23" name="MSIP_Label_f42aa342-8706-4288-bd11-ebb85995028c_Ref">
    <vt:lpwstr>https://api.informationprotection.azure.com/api/72f988bf-86f1-41af-91ab-2d7cd011db47</vt:lpwstr>
  </property>
</Properties>
</file>